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00AD"/>
    <a:srgbClr val="FF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99"/>
    <p:restoredTop sz="94789"/>
  </p:normalViewPr>
  <p:slideViewPr>
    <p:cSldViewPr snapToGrid="0" snapToObjects="1">
      <p:cViewPr varScale="1">
        <p:scale>
          <a:sx n="24" d="100"/>
          <a:sy n="24" d="100"/>
        </p:scale>
        <p:origin x="125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8T01:20:21.6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2801 0 24575,'0'59'0,"0"-4"0,0 10 0,0 3 0,0 8 0,0 5-2458,0-6 0,0 4 1,0 3-1,0-1 2341,0 1 1,0 2-1,0-1 1,0 0 116,0-1 0,1 0 0,-1-1 0,-1-1 407,-1-3 1,0-2 0,-2 0 0,-4-2-408,-6 16 0,-4-1 0,-6 3 0,0-3 0,-4 6 0,-3-2 0,-2-7 0,-4-3 0,-3-7 0,-4 7 17,6-7 0,-4 7 1,-2 2-1,-1-2 1,2-6-18,-3-7 0,1-5 0,-1-1 0,-1 3 0,-2 11 0,-1 3 0,-1 2 0,-3-1 0,2-11 0,-4 0 0,-1 0 0,1 0 0,2-1 0,-4 10 0,3-1 0,1 0 0,-2 1 0,-2 0 0,-1 0 0,1 0 0,0 1-185,12-13 1,-1 2 0,2 0 0,1-3-1,3-4 185,-9 13 0,5-6 0,-2 2 1345,-6 10 1,0 2 0,2-4-1346,8-14 0,3-2 0,1-2 0,-14 25 0,2-4 0,6-12 0,-2-3 0,-7 1 0,2-3 0,21-22 0,0-2 0,-7 0 0,2-6 980,10-13-980,-1-5 2225,11-22-2225,9-32 1529,5-15-1529,2-26 365,0 26 0,0-3-365,0-4 0,0-3 0,3-17 0,3-4 0,10-9 0,5-4-219,-5 29 0,3-2 0,2 1 219,4-4 0,2 0 0,1 0 0,2-9 0,1 0 0,-3 5 0,3-6 0,-3 4 0,4-11 0,-3 10 0,-6 14 0,2 5 0,-8 35 657,-5 19-657,-4 16 0,-5 11 0,-3 35 0,-8 43 0,-1-26 0,-4 5 0,-5 11 0,-2 4 0,-1 4 0,0 1 0,10-31 0,0 1 0,1-1 0,-3 29 0,1-2 0,5-8 0,1-1 0,0 8 0,1-6 0,-4 5 0,8-28 0,2-1 0,-1 16 0,0-29 0,0 1 0,0 41 0,0-23 0,6-34 0,16-22 0,12-10 0,44-3 0,-10 0 0,9 0 0,-9 0 0,5 0 0,5 0 0,-2 0 0,5 0 0,1 0 0,-2 0 0,12 0 0,-1 0 0,3 0-272,-9 0 1,5 0 0,-3 0-1,-6 0 272,-5 0 0,-6 0 0,0 0 0,4-2 0,1 0 0,-6-3 0,3-3 0,-9-6 0,25-28 0,-23-33 0,-32-1 0,-11-2 0,-22-10 1086,0-11-1086,0 2 0,0 31 0,-7 2 0,-14 15 0,-10 4 0,-27-21 0,-15 1 0,7 17 0,-8 1 0,-4 0-514,9 7 1,-3 0 0,-2-1 0,-2 0 513,-6-4 0,-2-1 0,-2-1 0,0 1 0,12 7 0,-1-1 0,-1 0 0,2 1 0,3 3 0,-1 0 0,2 3 0,3 0 0,0 3-439,-17-7 0,1 2 0,14 8 439,-14 4 0,31 23 0,39 0 0,-2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8T01:20:26.15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2709 1 24575,'-62'0'0,"0"0"0,-6 0 0,-8 0 0,-7 0 0,-2 0 0,-7 0 0,-3 0 0,0 0-1044,-4 0 0,-1 0 0,0 0 0,0 0 1044,19 0 0,-1 0 0,1 0 0,-1 0 0,2 0 0,-17 0 0,0 0 0,1 0 0,4 0 0,14 0 0,2 0 0,1 0 0,2 0 429,-20 0 0,3-1 1,9 2-430,5 0 0,13 4 681,3 18-681,39 21 0,19 22 0,2 13 2207,0 3-2207,4-6 0,4-6 0,10-2 0,10 1 0,11 22 0,-16-40 0,1 2 0,3 6 0,2 4 0,1 11 0,0 4 0,-2 0 0,0 3 0,0 9 0,-2 3 0,-1 2 0,-1 1 0,0-2 0,-2 0 0,-1-5 0,-2-2 0,-1-7 0,-2-2 0,-3-4 0,-3-2 0,-1-10 0,-3 0 0,-1 3 0,0-1 0,0-6 0,0-2 0,0-5 0,1-2 0,5 47 0,-2-14 0,-9-1 0,0 0 0,0 11 0,0-32 0,0 11 0,0-28 0,0 16 0,0 0 0,0-2 0,0-10 0,0-11 0,0-6 0,0-5 0,0-4 0,0-3 0,0-1 0,0-3 0,0-10 0,0-12 0,-8-14 0,-14-27 0,-18-31 0,14 34 0,-2-5 0,-3-6 0,-3-6 0,2 3 0,-3-3 0,0-3 0,-1-10 0,-1-8 0,4 13 0,-13-17 0,20 18 0,3 13 0,13 43 0,1 9 0,9 25 0,6 19 0,13 5 0,18 12 0,21 8 0,-22-29 0,0 2 0,3 3 0,1 1 0,0-1 0,1 0 0,8 1 0,-1-2 0,19 23 0,9-5 0,-3 0 0,-28-17 0,28 23 0,-39-24 0,9 0 0,-10-17 0,-2-13 0,-5-9 0,-8 0 0,0 0 0,-4 0 0,8-48 0,-1 3 0,3-13 0,2-10 0,3-18 0,1-1 0,0 21 0,3-3 0,-3-6 0,2-7 0,-4 13 0,13-11 0,-9 9 0,0 2 0,-2 5 0,1-4 0,-17 24 0,-17 23 0,-32 15 0,-7 6 0,-38 0 0,30 5 0,-3 2 0,-16 2 0,-6 1 0,8 0 0,-4 3 0,3 0 0,-9 3 0,0 2 0,7-4 0,-4 0 0,4 2 0,-13 10 0,4-2 0,6-10 0,2 0 0,5 7 0,6 0 0,-4-3 0,27 2 0,-1 6 0,17-10 0,5 0 0,7 0 0,-2-8 0,10-2 0,-6-4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8T01:20:34.9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6864 2320 24575,'-22'-23'0,"-29"-27"0,-21-18 0,7 6 0,21 15 0,-3-2-894,-14-9 1,-13-11-1,-3-2 1,4 5 893,0 2 0,2 3 0,-6-6 0,17 13 0,-6-7 0,-3-3 0,-1-1 0,1 3 0,3 6 0,-12-7 0,2 5 0,1 2 0,-4-6 0,14 8 0,-3-4 0,-1-2 0,0 1 0,3 4 0,5 5 0,-23-11 0,6 8 0,1 2 0,8 5 0,1 3 0,-3-2-184,-13-8 0,-3-2 0,5 7 184,-8 6 0,4 8 451,1 3 1,-2 5-452,-7 4 0,2 6 0,24 15 0,-1 2 0,-13-1 0,0 0 868,10 0 1,2 0-869,8 0 0,2 0 1435,-37 0-1435,11 9 51,5 19-51,1 14 0,39-13 0,0 2 0,1 3 0,1 2 0,-1 6 0,1 2 0,-1-2 0,2 0 0,6-1 0,-1 2 0,-15 16 0,1-2 0,-2 10 0,0-4 0,2 1 0,9 7 0,4-11 0,0 4 0,12-6 0,2 1 0,-7 9 0,-2 2 0,3-4 0,0-1 0,1-6 0,0 2 0,-4 13 0,1 2 0,3-7 0,1-1 0,3-9 0,0 2 0,-5 15 0,-1-3 0,-8 6 0,4-2 0,-3 7 0,-6 1 0,-1 0 0,1-6 0,-2 3 0,2-6 0,-4 5 0,1-2-343,7-13 0,0-3 1,0 4 342,-8 16 0,0 3 0,-1 0 0,2-3 0,0-1 0,0 1 0,0-2 0,0 1 0,1-2 0,3-3 0,0-1 0,1 0 0,1 0 0,0 0 0,2-3 0,-7 17 0,1-1 0,8-18 0,1 1 0,1-7 0,2-8 0,0-1 0,-22 29 0,3-4 0,15-12 0,-6-7 0,3-2 0,18-7 0,-18 29 0,19-49 0,-2-18 1028,5-69-1028,9-1 0,3-9 0,2-8 0,0-3 0,0-14 0,0-1 0,0-2 0,0 0 0,0 4 0,0-1 0,0 16 0,0-3 0,0 0-219,0 1 1,0-2-1,0 1 219,0-1 0,0-1 0,0 1 0,0 1 0,0 1 0,0 2 0,0-21 0,0 8 0,0 31 0,0 7 0,0-16 0,0 86 0,0 31 0,0 7 0,0 21 0,0 2 0,0 7 0,0-8 0,0-2 0,0-8 0,0 3 0,0 2 0,0 6 0,0-4 0,0 12 0,0-5 0,0-4 0,0 0 0,0 5 0,0-6 656,0 6-656,0-31 0,0-5 0,4-7 0,4-9 0,6-35 0,6 0 0,-3 0 0,2 0 0,-6 0 0,2 0 0,7 0 0,2 0 0,4 0 0,-3 0 0,-1 0 0,2 0 0,3 7 0,30 19 0,-23-5 0,29 22 0,-14-6 0,-9-15 0,23 4 0,-20-26 0,18 0 0,9 0 0,3-35 0,-10 9 0,9-40 0,-20 23 0,10-6 0,-15 10 0,-8 1 0,-5 8 0,-5 4 0,1 9 0,-7 9 0,-2 1 0,-9-5 0,-7-2 0,-4-8 0,-7-2 0,-8-1 0,-11-11 0,-27-11 0,1-3 0,10 14 0,-4-1 0,1-5 0,0 0 0,-10-6 0,-1 0 0,3 2 0,0 2 0,2 8 0,0 4 0,-27-10 0,11-5 0,20 31 0,6-10 0,16 18 0,-4-1 0,3 0 0,5 2 0,-3 7 0,0-9 0,1-19 0,0 12 0,3-16 0,-3 23 0,-6-3 0,-3-4 0,-3 2 0,9-2 0,5-3 0,9-4 0,-2-1 0,0 0 0,-5 7 0,1 10 0,3-3 0,-5-12 0,-4-13 0,-8-10 0,-4 5 0,5 16 0,11 12 0,9 9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8T01:20:44.9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24575,'0'57'0,"0"2"0,0 11 0,0-2 0,0 5 0,0 2-487,0 4 1,0 2-1,0 1 487,0 5 0,0 0 0,0 5 0,0-9 0,0 4 0,0-1 0,0-5 0,0-2 0,0-4 0,0 6 0,0 8 0,0 7 0,0 0 0,0-10 0,0-12 0,0-6 0,0 2 0,0 13 0,0 3 0,0-3 0,0-13 0,0-2 0,0-2 237,0 23 1,0-4-238,0-15 0,0-4 120,0-14 1,0-3-121,0 29 0,0-15 0,0-17 744,0-13-744,8-13 0,14-8 0,19-6 0,21-6 0,19 9 0,-23 4 0,4 5 0,16 9 0,6 5-313,-15-6 0,3 0 0,2 1 313,7 4 0,2 1 0,-1-1 0,-3-2 0,-2 0 0,0-2 0,-1-3 0,-1 0 0,-1-1 0,-6-2 0,-1 1 0,3 0 0,13 7 0,4 3 0,-7-5 0,5-3 0,-1 1 0,-2 3 0,4 4 0,-8-5 0,-14-6 0,-4-3 0,14 6 0,-3 2 0,-14-4 0,-5 1 0,26 16 0,-12-12 0,7 0 939,-26-16-939,5-1 0,-22 12 0,-5-18 0,-3 13 0,-5-17 0,3 0 0,-6 4 0,0 5 0,2 0 0,1-1 0,4-5 0,-2-3 0,2 7 0,0 1 0,-2 0 0,1-1 0,-5-7 0,1 0 0,12 0 0,2 0 0,6 0 0,0 0 0,-8 0 0,0 0 0,-3 0 0,-6 0 0,3 0 0,-1 0 0,-3 0 0,-4-5 0,-7-5 0,-7-13 0,0-21 0,0-17 0,0-16 0,0-20 0,-9 26 0,-6-1 0,1 17 0,-5 0 0,-21-33 0,-10 3 0,-1 27 0,-6 5 0,-8-10 0,-3 0 0,3 9 0,-1 2 0,8 7 0,2 2 0,6 4 0,1 2 0,6 7 0,0 3 0,-27-6 0,14 20 0,17 10 0,17 9 0,13 19 0,7-10 0,2 28 0,0-2 0,3 22 0,20 15 0,29 5 0,-13-40 0,6-2 0,11 3 0,3 0 0,1 7 0,0 2 0,-3 0 0,-3 0 0,-2-1 0,-3-1 0,-10-2 0,-2-1 0,-5-8 0,-2 1 0,21 40 0,-10-9 0,3-8 0,0-11 0,-8-12 0,-6-2 0,-9 9 0,-6-19 0,4 15 0,-8-20 0,-1 4 0,-6-3 0,-4-2 0,0-5-6784,0-1 6784,0-2 0,0-1 0,-9 2 0,-33 7 0,12 0 0,-44 14 0,0 7 0,15-15 0,-5 2 0,-14 3 0,-3 0 0,-9 4 0,0-1 0,7-3 0,3-1 3392,11-2 0,5 0-3392,10-5 0,4 0 0,-23 19 0,11-2 0,13-13 0,8-1 0,6-5 0,3-5 0,3 15 0,8-22 0,-8 10 0,-7-6 0,8-10 0,-12 9 0,23-20 0,2-6 0,8-4 0,16-17 0,23-31 0,-5 16 0,4-5 0,9-15 0,3-3 0,5-5 0,0-2 0,2-7 0,0-2-166,-15 25 0,-1-1 0,0 1 166,0 0 0,-1-1 0,-1 2 0,14-27 0,-2 3 0,-4 12 0,-2 3 0,-2 3 0,0 2 0,-3 4 0,0 3 0,-3 5 0,-1 4 0,12-26 0,-13 34 498,-12 4-498,0 23 0,-7-5 0,-2 18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EFD3E-F003-294B-A21D-18E5D4F99D74}" type="datetimeFigureOut">
              <a:rPr lang="en-AU" smtClean="0"/>
              <a:t>18/11/2023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D372CA-5672-E143-94E6-2CCC46DCE81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7039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372CA-5672-E143-94E6-2CCC46DCE812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622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372CA-5672-E143-94E6-2CCC46DCE812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1274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25BE3-755C-BA4C-803F-5EA1CAADDD8E}" type="datetimeFigureOut">
              <a:rPr lang="en-AU" smtClean="0"/>
              <a:t>18/11/2023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555F5-49C2-E645-83A7-D1C0F84A9A3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937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25BE3-755C-BA4C-803F-5EA1CAADDD8E}" type="datetimeFigureOut">
              <a:rPr lang="en-AU" smtClean="0"/>
              <a:t>18/11/2023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555F5-49C2-E645-83A7-D1C0F84A9A3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5113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25BE3-755C-BA4C-803F-5EA1CAADDD8E}" type="datetimeFigureOut">
              <a:rPr lang="en-AU" smtClean="0"/>
              <a:t>18/11/2023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555F5-49C2-E645-83A7-D1C0F84A9A3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2672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25BE3-755C-BA4C-803F-5EA1CAADDD8E}" type="datetimeFigureOut">
              <a:rPr lang="en-AU" smtClean="0"/>
              <a:t>18/11/2023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555F5-49C2-E645-83A7-D1C0F84A9A3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8814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25BE3-755C-BA4C-803F-5EA1CAADDD8E}" type="datetimeFigureOut">
              <a:rPr lang="en-AU" smtClean="0"/>
              <a:t>18/11/2023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555F5-49C2-E645-83A7-D1C0F84A9A3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6773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25BE3-755C-BA4C-803F-5EA1CAADDD8E}" type="datetimeFigureOut">
              <a:rPr lang="en-AU" smtClean="0"/>
              <a:t>18/11/2023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555F5-49C2-E645-83A7-D1C0F84A9A3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9521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25BE3-755C-BA4C-803F-5EA1CAADDD8E}" type="datetimeFigureOut">
              <a:rPr lang="en-AU" smtClean="0"/>
              <a:t>18/11/2023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555F5-49C2-E645-83A7-D1C0F84A9A3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5534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25BE3-755C-BA4C-803F-5EA1CAADDD8E}" type="datetimeFigureOut">
              <a:rPr lang="en-AU" smtClean="0"/>
              <a:t>18/11/2023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555F5-49C2-E645-83A7-D1C0F84A9A3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4443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25BE3-755C-BA4C-803F-5EA1CAADDD8E}" type="datetimeFigureOut">
              <a:rPr lang="en-AU" smtClean="0"/>
              <a:t>18/11/2023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555F5-49C2-E645-83A7-D1C0F84A9A3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4602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25BE3-755C-BA4C-803F-5EA1CAADDD8E}" type="datetimeFigureOut">
              <a:rPr lang="en-AU" smtClean="0"/>
              <a:t>18/11/2023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555F5-49C2-E645-83A7-D1C0F84A9A3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8239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25BE3-755C-BA4C-803F-5EA1CAADDD8E}" type="datetimeFigureOut">
              <a:rPr lang="en-AU" smtClean="0"/>
              <a:t>18/11/2023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555F5-49C2-E645-83A7-D1C0F84A9A3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8120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25BE3-755C-BA4C-803F-5EA1CAADDD8E}" type="datetimeFigureOut">
              <a:rPr lang="en-AU" smtClean="0"/>
              <a:t>18/11/2023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555F5-49C2-E645-83A7-D1C0F84A9A3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0781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tiff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customXml" Target="../ink/ink2.xm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customXml" Target="../ink/ink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DA1C121-C885-B64C-A28E-3777AE1828BC}"/>
              </a:ext>
            </a:extLst>
          </p:cNvPr>
          <p:cNvSpPr/>
          <p:nvPr/>
        </p:nvSpPr>
        <p:spPr>
          <a:xfrm>
            <a:off x="-43544" y="-43543"/>
            <a:ext cx="43934743" cy="3396343"/>
          </a:xfrm>
          <a:prstGeom prst="rect">
            <a:avLst/>
          </a:prstGeom>
          <a:solidFill>
            <a:srgbClr val="FF3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6AEBADA-C708-A44A-8898-D3F612841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" y="72469"/>
            <a:ext cx="5492295" cy="19002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D35810D-DDCC-3A49-87DE-7576D7F3FA72}"/>
              </a:ext>
            </a:extLst>
          </p:cNvPr>
          <p:cNvSpPr txBox="1"/>
          <p:nvPr/>
        </p:nvSpPr>
        <p:spPr>
          <a:xfrm>
            <a:off x="5987142" y="-31969"/>
            <a:ext cx="319169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600" b="1" dirty="0">
                <a:solidFill>
                  <a:schemeClr val="bg1"/>
                </a:solidFill>
              </a:rPr>
              <a:t>Measuring Diffuse Sky Radiance Using Imaging Spectroscopy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7F37C8-9732-5A47-AFD8-20A8579BEB6B}"/>
              </a:ext>
            </a:extLst>
          </p:cNvPr>
          <p:cNvSpPr txBox="1"/>
          <p:nvPr/>
        </p:nvSpPr>
        <p:spPr>
          <a:xfrm>
            <a:off x="9670550" y="1579585"/>
            <a:ext cx="2455009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5400" dirty="0" err="1">
                <a:solidFill>
                  <a:schemeClr val="bg1"/>
                </a:solidFill>
              </a:rPr>
              <a:t>Yiwei</a:t>
            </a:r>
            <a:r>
              <a:rPr lang="en-AU" sz="5400" dirty="0">
                <a:solidFill>
                  <a:schemeClr val="bg1"/>
                </a:solidFill>
              </a:rPr>
              <a:t> Mao</a:t>
            </a:r>
            <a:r>
              <a:rPr lang="en-AU" sz="5400" baseline="30000" dirty="0">
                <a:solidFill>
                  <a:schemeClr val="bg1"/>
                </a:solidFill>
              </a:rPr>
              <a:t>1</a:t>
            </a:r>
            <a:r>
              <a:rPr lang="en-AU" sz="5400" dirty="0">
                <a:solidFill>
                  <a:schemeClr val="bg1"/>
                </a:solidFill>
              </a:rPr>
              <a:t> 	Chris H. Lee</a:t>
            </a:r>
            <a:r>
              <a:rPr lang="en-AU" sz="5400" baseline="30000" dirty="0">
                <a:solidFill>
                  <a:schemeClr val="bg1"/>
                </a:solidFill>
              </a:rPr>
              <a:t>2</a:t>
            </a:r>
            <a:r>
              <a:rPr lang="en-AU" sz="5400" dirty="0">
                <a:solidFill>
                  <a:schemeClr val="bg1"/>
                </a:solidFill>
              </a:rPr>
              <a:t> 	Charles M. Bachmann</a:t>
            </a:r>
            <a:r>
              <a:rPr lang="en-AU" sz="5400" baseline="30000" dirty="0">
                <a:solidFill>
                  <a:schemeClr val="bg1"/>
                </a:solidFill>
              </a:rPr>
              <a:t>2</a:t>
            </a:r>
            <a:r>
              <a:rPr lang="en-AU" sz="5400" dirty="0">
                <a:solidFill>
                  <a:schemeClr val="bg1"/>
                </a:solidFill>
              </a:rPr>
              <a:t> 	Bradley J. Evans</a:t>
            </a:r>
            <a:r>
              <a:rPr lang="en-AU" sz="5400" baseline="30000" dirty="0">
                <a:solidFill>
                  <a:schemeClr val="bg1"/>
                </a:solidFill>
              </a:rPr>
              <a:t>3</a:t>
            </a:r>
            <a:r>
              <a:rPr lang="en-AU" sz="5400" dirty="0">
                <a:solidFill>
                  <a:schemeClr val="bg1"/>
                </a:solidFill>
              </a:rPr>
              <a:t> 	</a:t>
            </a:r>
            <a:r>
              <a:rPr lang="en-AU" sz="5400" dirty="0" err="1">
                <a:solidFill>
                  <a:schemeClr val="bg1"/>
                </a:solidFill>
              </a:rPr>
              <a:t>Iver</a:t>
            </a:r>
            <a:r>
              <a:rPr lang="en-AU" sz="5400" dirty="0">
                <a:solidFill>
                  <a:schemeClr val="bg1"/>
                </a:solidFill>
              </a:rPr>
              <a:t> H. Cairns</a:t>
            </a:r>
            <a:r>
              <a:rPr lang="en-AU" sz="5400" baseline="30000" dirty="0">
                <a:solidFill>
                  <a:schemeClr val="bg1"/>
                </a:solidFill>
              </a:rPr>
              <a:t>1</a:t>
            </a:r>
            <a:r>
              <a:rPr lang="en-AU" sz="5400" dirty="0">
                <a:solidFill>
                  <a:schemeClr val="bg1"/>
                </a:solidFill>
              </a:rPr>
              <a:t> </a:t>
            </a:r>
            <a:endParaRPr lang="en-AU" sz="5400" baseline="30000" dirty="0">
              <a:solidFill>
                <a:schemeClr val="bg1"/>
              </a:solidFill>
            </a:endParaRPr>
          </a:p>
          <a:p>
            <a:pPr algn="ctr"/>
            <a:r>
              <a:rPr lang="en-AU" sz="4800" baseline="30000" dirty="0">
                <a:solidFill>
                  <a:schemeClr val="bg1"/>
                </a:solidFill>
              </a:rPr>
              <a:t>1</a:t>
            </a:r>
            <a:r>
              <a:rPr lang="en-AU" sz="4800" dirty="0">
                <a:solidFill>
                  <a:schemeClr val="bg1"/>
                </a:solidFill>
              </a:rPr>
              <a:t>University of Sydney	 	</a:t>
            </a:r>
            <a:r>
              <a:rPr lang="en-AU" sz="4800" baseline="30000" dirty="0">
                <a:solidFill>
                  <a:schemeClr val="bg1"/>
                </a:solidFill>
              </a:rPr>
              <a:t>2</a:t>
            </a:r>
            <a:r>
              <a:rPr lang="en-AU" sz="4800" dirty="0">
                <a:solidFill>
                  <a:schemeClr val="bg1"/>
                </a:solidFill>
              </a:rPr>
              <a:t>Rochester Institute of Technology 		</a:t>
            </a:r>
            <a:r>
              <a:rPr lang="en-AU" sz="4800" baseline="30000" dirty="0">
                <a:solidFill>
                  <a:schemeClr val="bg1"/>
                </a:solidFill>
              </a:rPr>
              <a:t>3</a:t>
            </a:r>
            <a:r>
              <a:rPr lang="en-AU" sz="4800" dirty="0">
                <a:solidFill>
                  <a:schemeClr val="bg1"/>
                </a:solidFill>
              </a:rPr>
              <a:t>University of New England</a:t>
            </a:r>
            <a:endParaRPr lang="en-AU" sz="4800" baseline="30000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75BB1DF-B5FA-024F-9355-EB7AEF511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22" y="1933954"/>
            <a:ext cx="8244895" cy="1463123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7764569-1691-2740-A54F-8A6655C53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74" y="-548806"/>
            <a:ext cx="6727726" cy="31396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FA539F-F4CF-004A-A28D-1A762FA4A2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203656" y="17316400"/>
            <a:ext cx="13731645" cy="117343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9F4FF1-A811-E74C-8FA5-182B9A190C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504" y="22945675"/>
            <a:ext cx="26311860" cy="1221007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F7C4DC4-1284-E741-9D5F-DF7CA4A2C95E}"/>
              </a:ext>
            </a:extLst>
          </p:cNvPr>
          <p:cNvSpPr/>
          <p:nvPr/>
        </p:nvSpPr>
        <p:spPr>
          <a:xfrm>
            <a:off x="-22154" y="32270604"/>
            <a:ext cx="43934743" cy="668632"/>
          </a:xfrm>
          <a:prstGeom prst="rect">
            <a:avLst/>
          </a:prstGeom>
          <a:solidFill>
            <a:srgbClr val="FF3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A3F8A6-468F-7043-BA02-A6B41F0EC539}"/>
              </a:ext>
            </a:extLst>
          </p:cNvPr>
          <p:cNvSpPr txBox="1"/>
          <p:nvPr/>
        </p:nvSpPr>
        <p:spPr>
          <a:xfrm>
            <a:off x="1303468" y="32252270"/>
            <a:ext cx="11944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chemeClr val="bg1"/>
                </a:solidFill>
              </a:rPr>
              <a:t>https://</a:t>
            </a:r>
            <a:r>
              <a:rPr lang="en-AU" sz="3600" dirty="0" err="1">
                <a:solidFill>
                  <a:schemeClr val="bg1"/>
                </a:solidFill>
              </a:rPr>
              <a:t>www.openhsi.github.io</a:t>
            </a:r>
            <a:endParaRPr lang="en-AU" sz="36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D6D737-842B-014F-94B1-25DB43762880}"/>
              </a:ext>
            </a:extLst>
          </p:cNvPr>
          <p:cNvSpPr txBox="1"/>
          <p:nvPr/>
        </p:nvSpPr>
        <p:spPr>
          <a:xfrm>
            <a:off x="15183613" y="32292905"/>
            <a:ext cx="16121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chemeClr val="bg1"/>
                </a:solidFill>
              </a:rPr>
              <a:t>AGU Fall Meeting 2023, San Francisco 11-15 December 2023, Session A41S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481535-D044-E14F-A980-122CC761307E}"/>
              </a:ext>
            </a:extLst>
          </p:cNvPr>
          <p:cNvSpPr txBox="1"/>
          <p:nvPr/>
        </p:nvSpPr>
        <p:spPr>
          <a:xfrm>
            <a:off x="37810371" y="32216183"/>
            <a:ext cx="5687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 err="1">
                <a:solidFill>
                  <a:schemeClr val="bg1"/>
                </a:solidFill>
              </a:rPr>
              <a:t>yiwei.mao@sydney.edu.au</a:t>
            </a:r>
            <a:endParaRPr lang="en-AU" sz="3600" dirty="0">
              <a:solidFill>
                <a:schemeClr val="bg1"/>
              </a:solidFill>
            </a:endParaRPr>
          </a:p>
        </p:txBody>
      </p:sp>
      <p:graphicFrame>
        <p:nvGraphicFramePr>
          <p:cNvPr id="22" name="Table 19">
            <a:extLst>
              <a:ext uri="{FF2B5EF4-FFF2-40B4-BE49-F238E27FC236}">
                <a16:creationId xmlns:a16="http://schemas.microsoft.com/office/drawing/2014/main" id="{9ADD4B09-8692-6043-91D5-D947A13F1E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081001"/>
              </p:ext>
            </p:extLst>
          </p:nvPr>
        </p:nvGraphicFramePr>
        <p:xfrm>
          <a:off x="29666376" y="4091455"/>
          <a:ext cx="13228320" cy="11954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8320">
                  <a:extLst>
                    <a:ext uri="{9D8B030D-6E8A-4147-A177-3AD203B41FA5}">
                      <a16:colId xmlns:a16="http://schemas.microsoft.com/office/drawing/2014/main" val="66476355"/>
                    </a:ext>
                  </a:extLst>
                </a:gridCol>
              </a:tblGrid>
              <a:tr h="1914519"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Sky Models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031505"/>
                  </a:ext>
                </a:extLst>
              </a:tr>
              <a:tr h="10039737">
                <a:tc>
                  <a:txBody>
                    <a:bodyPr/>
                    <a:lstStyle/>
                    <a:p>
                      <a:r>
                        <a:rPr lang="en-AU" dirty="0"/>
                        <a:t>Perez</a:t>
                      </a:r>
                    </a:p>
                    <a:p>
                      <a:r>
                        <a:rPr lang="en-AU" dirty="0"/>
                        <a:t>Luminance</a:t>
                      </a:r>
                    </a:p>
                    <a:p>
                      <a:r>
                        <a:rPr lang="en-AU" dirty="0"/>
                        <a:t>CIE standard </a:t>
                      </a:r>
                      <a:r>
                        <a:rPr lang="en-AU" dirty="0" err="1"/>
                        <a:t>sku</a:t>
                      </a:r>
                      <a:endParaRPr lang="en-AU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630339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C7CD258B-031B-0C4E-9998-41C16CF658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8589" y="10110810"/>
            <a:ext cx="5810545" cy="5889600"/>
          </a:xfrm>
          <a:prstGeom prst="rect">
            <a:avLst/>
          </a:prstGeom>
        </p:spPr>
      </p:pic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22E7F8AA-E4E7-5849-A303-22F68F053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680760"/>
              </p:ext>
            </p:extLst>
          </p:nvPr>
        </p:nvGraphicFramePr>
        <p:xfrm>
          <a:off x="996504" y="4430355"/>
          <a:ext cx="14464170" cy="11954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4170">
                  <a:extLst>
                    <a:ext uri="{9D8B030D-6E8A-4147-A177-3AD203B41FA5}">
                      <a16:colId xmlns:a16="http://schemas.microsoft.com/office/drawing/2014/main" val="3016031413"/>
                    </a:ext>
                  </a:extLst>
                </a:gridCol>
              </a:tblGrid>
              <a:tr h="191451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Imaging Spectrometer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818471"/>
                  </a:ext>
                </a:extLst>
              </a:tr>
              <a:tr h="10039737">
                <a:tc>
                  <a:txBody>
                    <a:bodyPr/>
                    <a:lstStyle/>
                    <a:p>
                      <a:r>
                        <a:rPr lang="en-AU" dirty="0"/>
                        <a:t>Stats, spectral range</a:t>
                      </a:r>
                    </a:p>
                    <a:p>
                      <a:r>
                        <a:rPr lang="en-AU" dirty="0"/>
                        <a:t>Pic of roof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612100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F386496B-CC7A-7D44-AFA5-B0FBFFBF36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902385"/>
              </p:ext>
            </p:extLst>
          </p:nvPr>
        </p:nvGraphicFramePr>
        <p:xfrm>
          <a:off x="29961841" y="19335416"/>
          <a:ext cx="13228320" cy="1200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8320">
                  <a:extLst>
                    <a:ext uri="{9D8B030D-6E8A-4147-A177-3AD203B41FA5}">
                      <a16:colId xmlns:a16="http://schemas.microsoft.com/office/drawing/2014/main" val="66476355"/>
                    </a:ext>
                  </a:extLst>
                </a:gridCol>
              </a:tblGrid>
              <a:tr h="191451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Further Resources and Links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031505"/>
                  </a:ext>
                </a:extLst>
              </a:tr>
              <a:tr h="10039737">
                <a:tc>
                  <a:txBody>
                    <a:bodyPr/>
                    <a:lstStyle/>
                    <a:p>
                      <a:endParaRPr lang="en-AU" dirty="0"/>
                    </a:p>
                    <a:p>
                      <a:endParaRPr lang="en-AU" dirty="0"/>
                    </a:p>
                    <a:p>
                      <a:endParaRPr lang="en-AU" dirty="0"/>
                    </a:p>
                    <a:p>
                      <a:endParaRPr lang="en-AU" dirty="0"/>
                    </a:p>
                    <a:p>
                      <a:endParaRPr lang="en-AU" dirty="0"/>
                    </a:p>
                    <a:p>
                      <a:r>
                        <a:rPr lang="en-AU" sz="3200" dirty="0"/>
                        <a:t>References:</a:t>
                      </a:r>
                    </a:p>
                    <a:p>
                      <a:pPr marL="1143000" indent="-1143000">
                        <a:buFont typeface="Arial" panose="020B0604020202020204" pitchFamily="34" charset="0"/>
                        <a:buChar char="•"/>
                      </a:pPr>
                      <a:r>
                        <a:rPr lang="en-AU" sz="3200" dirty="0"/>
                        <a:t>Mao, </a:t>
                      </a:r>
                      <a:r>
                        <a:rPr lang="en-AU" sz="3200" dirty="0" err="1"/>
                        <a:t>Yiwei</a:t>
                      </a:r>
                      <a:r>
                        <a:rPr lang="en-AU" sz="3200" dirty="0"/>
                        <a:t>, et al. "</a:t>
                      </a:r>
                      <a:r>
                        <a:rPr lang="en-AU" sz="3200" dirty="0" err="1"/>
                        <a:t>Openhsi</a:t>
                      </a:r>
                      <a:r>
                        <a:rPr lang="en-AU" sz="3200" dirty="0"/>
                        <a:t>: A complete open-source hyperspectral imaging solution for everyone." Remote Sensing 14.9 (2022): 2244.</a:t>
                      </a:r>
                    </a:p>
                    <a:p>
                      <a:pPr marL="1143000" indent="-1143000">
                        <a:buFont typeface="Arial" panose="020B0604020202020204" pitchFamily="34" charset="0"/>
                        <a:buChar char="•"/>
                      </a:pPr>
                      <a:r>
                        <a:rPr lang="en-AU" sz="3200" dirty="0"/>
                        <a:t>Mao, </a:t>
                      </a:r>
                      <a:r>
                        <a:rPr lang="en-AU" sz="3200" dirty="0" err="1"/>
                        <a:t>Yiwei</a:t>
                      </a:r>
                      <a:r>
                        <a:rPr lang="en-AU" sz="3200" dirty="0"/>
                        <a:t>, et al. "A Customisable Data Acquisition System for Open-Source Hyperspectral Imaging." Sensors 23.20 (2023): 8622.</a:t>
                      </a:r>
                    </a:p>
                    <a:p>
                      <a:pPr marL="1143000" indent="-1143000">
                        <a:buFont typeface="Arial" panose="020B0604020202020204" pitchFamily="34" charset="0"/>
                        <a:buChar char="•"/>
                      </a:pPr>
                      <a:r>
                        <a:rPr lang="en-AU" sz="3200" dirty="0"/>
                        <a:t>Mao, </a:t>
                      </a:r>
                      <a:r>
                        <a:rPr lang="en-AU" sz="3200" dirty="0" err="1"/>
                        <a:t>Yiwei</a:t>
                      </a:r>
                      <a:r>
                        <a:rPr lang="en-AU" sz="3200" dirty="0"/>
                        <a:t>, et al. "High resolution imaging spectroscopy of the sky." Solar Energy 262 (2023): 111821</a:t>
                      </a:r>
                      <a:endParaRPr lang="en-AU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630339"/>
                  </a:ext>
                </a:extLst>
              </a:tr>
            </a:tbl>
          </a:graphicData>
        </a:graphic>
      </p:graphicFrame>
      <p:graphicFrame>
        <p:nvGraphicFramePr>
          <p:cNvPr id="25" name="Table 19">
            <a:extLst>
              <a:ext uri="{FF2B5EF4-FFF2-40B4-BE49-F238E27FC236}">
                <a16:creationId xmlns:a16="http://schemas.microsoft.com/office/drawing/2014/main" id="{35B5FC9C-FD5F-BA45-87C7-CCC51951D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965352"/>
              </p:ext>
            </p:extLst>
          </p:nvPr>
        </p:nvGraphicFramePr>
        <p:xfrm>
          <a:off x="15949365" y="4356720"/>
          <a:ext cx="13228320" cy="11954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8320">
                  <a:extLst>
                    <a:ext uri="{9D8B030D-6E8A-4147-A177-3AD203B41FA5}">
                      <a16:colId xmlns:a16="http://schemas.microsoft.com/office/drawing/2014/main" val="66476355"/>
                    </a:ext>
                  </a:extLst>
                </a:gridCol>
              </a:tblGrid>
              <a:tr h="1914519"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Data Sphere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031505"/>
                  </a:ext>
                </a:extLst>
              </a:tr>
              <a:tr h="10039737">
                <a:tc>
                  <a:txBody>
                    <a:bodyPr/>
                    <a:lstStyle/>
                    <a:p>
                      <a:r>
                        <a:rPr lang="en-AU" dirty="0"/>
                        <a:t>RGB Composite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63033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5775EBF-EAB2-B549-A654-DC499831F5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24578" y="10181712"/>
            <a:ext cx="9702845" cy="59184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CBFA82-B8D8-A64E-ACE1-0478BF015A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97316" y="21284523"/>
            <a:ext cx="5810545" cy="588960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6BFAEA6-F5BB-0D41-BACC-9DD6AE4F8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6922" y="22190389"/>
            <a:ext cx="5038155" cy="503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21C82791-B582-5F4C-AE86-224A131B46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545924"/>
              </p:ext>
            </p:extLst>
          </p:nvPr>
        </p:nvGraphicFramePr>
        <p:xfrm>
          <a:off x="996504" y="17762584"/>
          <a:ext cx="14464170" cy="11954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4170">
                  <a:extLst>
                    <a:ext uri="{9D8B030D-6E8A-4147-A177-3AD203B41FA5}">
                      <a16:colId xmlns:a16="http://schemas.microsoft.com/office/drawing/2014/main" val="3016031413"/>
                    </a:ext>
                  </a:extLst>
                </a:gridCol>
              </a:tblGrid>
              <a:tr h="191451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Experimental Design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818471"/>
                  </a:ext>
                </a:extLst>
              </a:tr>
              <a:tr h="10039737">
                <a:tc>
                  <a:txBody>
                    <a:bodyPr/>
                    <a:lstStyle/>
                    <a:p>
                      <a:r>
                        <a:rPr lang="en-AU" dirty="0"/>
                        <a:t>roof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612100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A6CA7224-3FB2-DE4B-A73F-8A2019F0D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918450"/>
              </p:ext>
            </p:extLst>
          </p:nvPr>
        </p:nvGraphicFramePr>
        <p:xfrm>
          <a:off x="15460674" y="17837275"/>
          <a:ext cx="14464170" cy="11954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4170">
                  <a:extLst>
                    <a:ext uri="{9D8B030D-6E8A-4147-A177-3AD203B41FA5}">
                      <a16:colId xmlns:a16="http://schemas.microsoft.com/office/drawing/2014/main" val="3016031413"/>
                    </a:ext>
                  </a:extLst>
                </a:gridCol>
              </a:tblGrid>
              <a:tr h="191451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Principal Plane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818471"/>
                  </a:ext>
                </a:extLst>
              </a:tr>
              <a:tr h="10039737">
                <a:tc>
                  <a:txBody>
                    <a:bodyPr/>
                    <a:lstStyle/>
                    <a:p>
                      <a:r>
                        <a:rPr lang="en-AU" dirty="0"/>
                        <a:t>roof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612100"/>
                  </a:ext>
                </a:extLst>
              </a:tr>
            </a:tbl>
          </a:graphicData>
        </a:graphic>
      </p:graphicFrame>
      <p:pic>
        <p:nvPicPr>
          <p:cNvPr id="7" name="Picture 6" descr="A logo with a globe and text&#10;&#10;Description automatically generated">
            <a:extLst>
              <a:ext uri="{FF2B5EF4-FFF2-40B4-BE49-F238E27FC236}">
                <a16:creationId xmlns:a16="http://schemas.microsoft.com/office/drawing/2014/main" id="{FE7BD9F7-94E1-8245-A5E8-899E9EBE8E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578835" y="22854748"/>
            <a:ext cx="2909936" cy="2606819"/>
          </a:xfrm>
          <a:prstGeom prst="rect">
            <a:avLst/>
          </a:prstGeom>
        </p:spPr>
      </p:pic>
      <p:pic>
        <p:nvPicPr>
          <p:cNvPr id="14" name="Picture 6" descr="CUAVA">
            <a:extLst>
              <a:ext uri="{FF2B5EF4-FFF2-40B4-BE49-F238E27FC236}">
                <a16:creationId xmlns:a16="http://schemas.microsoft.com/office/drawing/2014/main" id="{16A990AB-60E3-6542-9632-F143B3096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4058" y="446091"/>
            <a:ext cx="5554340" cy="23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021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DA1C121-C885-B64C-A28E-3777AE1828BC}"/>
              </a:ext>
            </a:extLst>
          </p:cNvPr>
          <p:cNvSpPr/>
          <p:nvPr/>
        </p:nvSpPr>
        <p:spPr>
          <a:xfrm>
            <a:off x="-20761" y="-37780"/>
            <a:ext cx="43934743" cy="3396343"/>
          </a:xfrm>
          <a:prstGeom prst="rect">
            <a:avLst/>
          </a:prstGeom>
          <a:solidFill>
            <a:srgbClr val="FF3C00"/>
          </a:solidFill>
          <a:ln>
            <a:solidFill>
              <a:srgbClr val="FF3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A0153D-80A7-2746-92FA-98E99331EEA7}"/>
              </a:ext>
            </a:extLst>
          </p:cNvPr>
          <p:cNvSpPr txBox="1"/>
          <p:nvPr/>
        </p:nvSpPr>
        <p:spPr>
          <a:xfrm>
            <a:off x="-43544" y="-31969"/>
            <a:ext cx="439347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600" b="1" dirty="0">
                <a:solidFill>
                  <a:schemeClr val="bg1"/>
                </a:solidFill>
              </a:rPr>
              <a:t>Open-source Imaging Spectroscopy for the Remote Sensing Practitioner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D3CC6F-49DA-4145-8F6E-FD0CF7E1DFFB}"/>
              </a:ext>
            </a:extLst>
          </p:cNvPr>
          <p:cNvSpPr txBox="1"/>
          <p:nvPr/>
        </p:nvSpPr>
        <p:spPr>
          <a:xfrm>
            <a:off x="5385615" y="1579585"/>
            <a:ext cx="3164285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5400" dirty="0" err="1">
                <a:solidFill>
                  <a:schemeClr val="bg1"/>
                </a:solidFill>
              </a:rPr>
              <a:t>Yiwei</a:t>
            </a:r>
            <a:r>
              <a:rPr lang="en-AU" sz="5400" dirty="0">
                <a:solidFill>
                  <a:schemeClr val="bg1"/>
                </a:solidFill>
              </a:rPr>
              <a:t> Mao</a:t>
            </a:r>
            <a:r>
              <a:rPr lang="en-AU" sz="5400" baseline="30000" dirty="0">
                <a:solidFill>
                  <a:schemeClr val="bg1"/>
                </a:solidFill>
              </a:rPr>
              <a:t>1</a:t>
            </a:r>
            <a:r>
              <a:rPr lang="en-AU" sz="5400" dirty="0">
                <a:solidFill>
                  <a:schemeClr val="bg1"/>
                </a:solidFill>
              </a:rPr>
              <a:t> 	Christopher H. Betters</a:t>
            </a:r>
            <a:r>
              <a:rPr lang="en-AU" sz="5400" baseline="30000" dirty="0">
                <a:solidFill>
                  <a:schemeClr val="bg1"/>
                </a:solidFill>
              </a:rPr>
              <a:t>1</a:t>
            </a:r>
            <a:r>
              <a:rPr lang="en-AU" sz="5400" dirty="0">
                <a:solidFill>
                  <a:schemeClr val="bg1"/>
                </a:solidFill>
              </a:rPr>
              <a:t> 	Samuel Garske</a:t>
            </a:r>
            <a:r>
              <a:rPr lang="en-AU" sz="5400" baseline="30000" dirty="0">
                <a:solidFill>
                  <a:schemeClr val="bg1"/>
                </a:solidFill>
              </a:rPr>
              <a:t>1</a:t>
            </a:r>
            <a:r>
              <a:rPr lang="en-AU" sz="5400" dirty="0">
                <a:solidFill>
                  <a:schemeClr val="bg1"/>
                </a:solidFill>
              </a:rPr>
              <a:t> 		Sergio Leon-saval</a:t>
            </a:r>
            <a:r>
              <a:rPr lang="en-AU" sz="5400" baseline="30000" dirty="0">
                <a:solidFill>
                  <a:schemeClr val="bg1"/>
                </a:solidFill>
              </a:rPr>
              <a:t>1</a:t>
            </a:r>
            <a:r>
              <a:rPr lang="en-AU" sz="5400" dirty="0">
                <a:solidFill>
                  <a:schemeClr val="bg1"/>
                </a:solidFill>
              </a:rPr>
              <a:t>	 </a:t>
            </a:r>
            <a:r>
              <a:rPr lang="en-AU" sz="5400" dirty="0" err="1">
                <a:solidFill>
                  <a:schemeClr val="bg1"/>
                </a:solidFill>
              </a:rPr>
              <a:t>Iver</a:t>
            </a:r>
            <a:r>
              <a:rPr lang="en-AU" sz="5400" dirty="0">
                <a:solidFill>
                  <a:schemeClr val="bg1"/>
                </a:solidFill>
              </a:rPr>
              <a:t> H. Cairns</a:t>
            </a:r>
            <a:r>
              <a:rPr lang="en-AU" sz="5400" baseline="30000" dirty="0">
                <a:solidFill>
                  <a:schemeClr val="bg1"/>
                </a:solidFill>
              </a:rPr>
              <a:t>1</a:t>
            </a:r>
            <a:r>
              <a:rPr lang="en-AU" sz="5400" dirty="0">
                <a:solidFill>
                  <a:schemeClr val="bg1"/>
                </a:solidFill>
              </a:rPr>
              <a:t> 	Bradley J. Evans</a:t>
            </a:r>
            <a:r>
              <a:rPr lang="en-AU" sz="5400" baseline="30000" dirty="0">
                <a:solidFill>
                  <a:schemeClr val="bg1"/>
                </a:solidFill>
              </a:rPr>
              <a:t>2</a:t>
            </a:r>
            <a:r>
              <a:rPr lang="en-AU" sz="5400" dirty="0">
                <a:solidFill>
                  <a:schemeClr val="bg1"/>
                </a:solidFill>
              </a:rPr>
              <a:t> 	</a:t>
            </a:r>
            <a:endParaRPr lang="en-AU" sz="5400" baseline="30000" dirty="0">
              <a:solidFill>
                <a:schemeClr val="bg1"/>
              </a:solidFill>
            </a:endParaRPr>
          </a:p>
          <a:p>
            <a:pPr algn="ctr"/>
            <a:r>
              <a:rPr lang="en-AU" sz="4800" baseline="30000" dirty="0">
                <a:solidFill>
                  <a:schemeClr val="bg1"/>
                </a:solidFill>
              </a:rPr>
              <a:t>1</a:t>
            </a:r>
            <a:r>
              <a:rPr lang="en-AU" sz="4800" dirty="0">
                <a:solidFill>
                  <a:schemeClr val="bg1"/>
                </a:solidFill>
              </a:rPr>
              <a:t>University of Sydney	</a:t>
            </a:r>
            <a:r>
              <a:rPr lang="en-AU" sz="4800" baseline="30000" dirty="0">
                <a:solidFill>
                  <a:schemeClr val="bg1"/>
                </a:solidFill>
              </a:rPr>
              <a:t>2</a:t>
            </a:r>
            <a:r>
              <a:rPr lang="en-AU" sz="4800" dirty="0">
                <a:solidFill>
                  <a:schemeClr val="bg1"/>
                </a:solidFill>
              </a:rPr>
              <a:t>University of New England</a:t>
            </a:r>
            <a:endParaRPr lang="en-AU" sz="4800" baseline="30000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60BA9C3-5A6B-0B4C-A0E3-710DED101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1118" y="1171589"/>
            <a:ext cx="3394122" cy="22627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50CD0D-9340-D141-AB27-56A09423B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217" y="1609867"/>
            <a:ext cx="4803566" cy="1661993"/>
          </a:xfrm>
          <a:prstGeom prst="rect">
            <a:avLst/>
          </a:prstGeom>
        </p:spPr>
      </p:pic>
      <p:pic>
        <p:nvPicPr>
          <p:cNvPr id="12" name="Picture 11" descr="A logo with a globe and text&#10;&#10;Description automatically generated">
            <a:extLst>
              <a:ext uri="{FF2B5EF4-FFF2-40B4-BE49-F238E27FC236}">
                <a16:creationId xmlns:a16="http://schemas.microsoft.com/office/drawing/2014/main" id="{4F44422F-8A73-BB4E-A823-AE960DBB7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07886" y="576830"/>
            <a:ext cx="3189774" cy="2857507"/>
          </a:xfrm>
          <a:prstGeom prst="rect">
            <a:avLst/>
          </a:prstGeom>
        </p:spPr>
      </p:pic>
      <p:pic>
        <p:nvPicPr>
          <p:cNvPr id="15" name="Picture 6" descr="CUAVA">
            <a:extLst>
              <a:ext uri="{FF2B5EF4-FFF2-40B4-BE49-F238E27FC236}">
                <a16:creationId xmlns:a16="http://schemas.microsoft.com/office/drawing/2014/main" id="{07A1C896-74E4-BB4B-A8E4-1C8C41A2E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0" y="43180"/>
            <a:ext cx="3394122" cy="141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C528732-2B2D-9942-B959-0CD063649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025183"/>
              </p:ext>
            </p:extLst>
          </p:nvPr>
        </p:nvGraphicFramePr>
        <p:xfrm>
          <a:off x="29961841" y="19335416"/>
          <a:ext cx="13228320" cy="1200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8320">
                  <a:extLst>
                    <a:ext uri="{9D8B030D-6E8A-4147-A177-3AD203B41FA5}">
                      <a16:colId xmlns:a16="http://schemas.microsoft.com/office/drawing/2014/main" val="66476355"/>
                    </a:ext>
                  </a:extLst>
                </a:gridCol>
              </a:tblGrid>
              <a:tr h="191451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Further Resources and Links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031505"/>
                  </a:ext>
                </a:extLst>
              </a:tr>
              <a:tr h="10039737">
                <a:tc>
                  <a:txBody>
                    <a:bodyPr/>
                    <a:lstStyle/>
                    <a:p>
                      <a:endParaRPr lang="en-AU" dirty="0"/>
                    </a:p>
                    <a:p>
                      <a:endParaRPr lang="en-AU" dirty="0"/>
                    </a:p>
                    <a:p>
                      <a:endParaRPr lang="en-AU" dirty="0"/>
                    </a:p>
                    <a:p>
                      <a:endParaRPr lang="en-AU" dirty="0"/>
                    </a:p>
                    <a:p>
                      <a:endParaRPr lang="en-AU" dirty="0"/>
                    </a:p>
                    <a:p>
                      <a:r>
                        <a:rPr lang="en-AU" sz="3200" dirty="0"/>
                        <a:t>References:</a:t>
                      </a:r>
                    </a:p>
                    <a:p>
                      <a:pPr marL="1143000" indent="-1143000">
                        <a:buFont typeface="Arial" panose="020B0604020202020204" pitchFamily="34" charset="0"/>
                        <a:buChar char="•"/>
                      </a:pPr>
                      <a:r>
                        <a:rPr lang="en-AU" sz="3200" dirty="0"/>
                        <a:t>Mao, </a:t>
                      </a:r>
                      <a:r>
                        <a:rPr lang="en-AU" sz="3200" dirty="0" err="1"/>
                        <a:t>Yiwei</a:t>
                      </a:r>
                      <a:r>
                        <a:rPr lang="en-AU" sz="3200" dirty="0"/>
                        <a:t>, et al. "</a:t>
                      </a:r>
                      <a:r>
                        <a:rPr lang="en-AU" sz="3200" dirty="0" err="1"/>
                        <a:t>Openhsi</a:t>
                      </a:r>
                      <a:r>
                        <a:rPr lang="en-AU" sz="3200" dirty="0"/>
                        <a:t>: A complete open-source hyperspectral imaging solution for everyone." Remote Sensing 14.9 (2022): 2244.</a:t>
                      </a:r>
                    </a:p>
                    <a:p>
                      <a:pPr marL="1143000" indent="-1143000">
                        <a:buFont typeface="Arial" panose="020B0604020202020204" pitchFamily="34" charset="0"/>
                        <a:buChar char="•"/>
                      </a:pPr>
                      <a:r>
                        <a:rPr lang="en-AU" sz="3200" dirty="0"/>
                        <a:t>Mao, </a:t>
                      </a:r>
                      <a:r>
                        <a:rPr lang="en-AU" sz="3200" dirty="0" err="1"/>
                        <a:t>Yiwei</a:t>
                      </a:r>
                      <a:r>
                        <a:rPr lang="en-AU" sz="3200" dirty="0"/>
                        <a:t>, et al. "A Customisable Data Acquisition System for Open-Source Hyperspectral Imaging." Sensors 23.20 (2023): 8622.</a:t>
                      </a:r>
                    </a:p>
                    <a:p>
                      <a:pPr marL="1143000" indent="-1143000">
                        <a:buFont typeface="Arial" panose="020B0604020202020204" pitchFamily="34" charset="0"/>
                        <a:buChar char="•"/>
                      </a:pPr>
                      <a:r>
                        <a:rPr lang="en-AU" sz="3200" dirty="0"/>
                        <a:t>Mao, </a:t>
                      </a:r>
                      <a:r>
                        <a:rPr lang="en-AU" sz="3200" dirty="0" err="1"/>
                        <a:t>Yiwei</a:t>
                      </a:r>
                      <a:r>
                        <a:rPr lang="en-AU" sz="3200" dirty="0"/>
                        <a:t>, et al. "High resolution imaging spectroscopy of the sky." Solar Energy 262 (2023): 111821</a:t>
                      </a:r>
                      <a:endParaRPr lang="en-AU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630339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D36E2A16-63D9-DF45-9BF7-F6C31DFAD29A}"/>
              </a:ext>
            </a:extLst>
          </p:cNvPr>
          <p:cNvSpPr/>
          <p:nvPr/>
        </p:nvSpPr>
        <p:spPr>
          <a:xfrm>
            <a:off x="-22154" y="32270604"/>
            <a:ext cx="43934743" cy="668632"/>
          </a:xfrm>
          <a:prstGeom prst="rect">
            <a:avLst/>
          </a:prstGeom>
          <a:solidFill>
            <a:srgbClr val="FF3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35853C-492D-1D46-8B1C-2F42E9FF557D}"/>
              </a:ext>
            </a:extLst>
          </p:cNvPr>
          <p:cNvSpPr txBox="1"/>
          <p:nvPr/>
        </p:nvSpPr>
        <p:spPr>
          <a:xfrm>
            <a:off x="1303468" y="32252270"/>
            <a:ext cx="11944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chemeClr val="bg1"/>
                </a:solidFill>
              </a:rPr>
              <a:t>https://</a:t>
            </a:r>
            <a:r>
              <a:rPr lang="en-AU" sz="3600" dirty="0" err="1">
                <a:solidFill>
                  <a:schemeClr val="bg1"/>
                </a:solidFill>
              </a:rPr>
              <a:t>www.openhsi.github.io</a:t>
            </a:r>
            <a:endParaRPr lang="en-AU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CEA8FA-2F92-2944-868B-5598F85E47EC}"/>
              </a:ext>
            </a:extLst>
          </p:cNvPr>
          <p:cNvSpPr txBox="1"/>
          <p:nvPr/>
        </p:nvSpPr>
        <p:spPr>
          <a:xfrm>
            <a:off x="15183613" y="32292905"/>
            <a:ext cx="16121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chemeClr val="bg1"/>
                </a:solidFill>
              </a:rPr>
              <a:t>AGU Fall Meeting 2023, San Francisco 11-15 December 2023, Session IN13D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58F4DF-1D79-BA43-99BD-1E8C6B2801E3}"/>
              </a:ext>
            </a:extLst>
          </p:cNvPr>
          <p:cNvSpPr txBox="1"/>
          <p:nvPr/>
        </p:nvSpPr>
        <p:spPr>
          <a:xfrm>
            <a:off x="37810371" y="32216183"/>
            <a:ext cx="5687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 err="1">
                <a:solidFill>
                  <a:schemeClr val="bg1"/>
                </a:solidFill>
              </a:rPr>
              <a:t>yiwei.mao@sydney.edu.au</a:t>
            </a:r>
            <a:endParaRPr lang="en-AU" sz="36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B8BD8D-A74E-2441-BA2D-7D77C4A27E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70728" y="21778896"/>
            <a:ext cx="5810545" cy="5889600"/>
          </a:xfrm>
          <a:prstGeom prst="rect">
            <a:avLst/>
          </a:prstGeom>
        </p:spPr>
      </p:pic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1A38D926-3550-0943-B58B-7DDA2C401A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243002"/>
              </p:ext>
            </p:extLst>
          </p:nvPr>
        </p:nvGraphicFramePr>
        <p:xfrm>
          <a:off x="985468" y="5369861"/>
          <a:ext cx="13228320" cy="11954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8320">
                  <a:extLst>
                    <a:ext uri="{9D8B030D-6E8A-4147-A177-3AD203B41FA5}">
                      <a16:colId xmlns:a16="http://schemas.microsoft.com/office/drawing/2014/main" val="66476355"/>
                    </a:ext>
                  </a:extLst>
                </a:gridCol>
              </a:tblGrid>
              <a:tr h="191451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Hardware Design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031505"/>
                  </a:ext>
                </a:extLst>
              </a:tr>
              <a:tr h="10039737">
                <a:tc>
                  <a:txBody>
                    <a:bodyPr/>
                    <a:lstStyle/>
                    <a:p>
                      <a:r>
                        <a:rPr lang="en-AU" dirty="0"/>
                        <a:t>Pushbroom</a:t>
                      </a:r>
                    </a:p>
                    <a:p>
                      <a:r>
                        <a:rPr lang="en-AU" dirty="0"/>
                        <a:t>stats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630339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D2194FAE-C643-3A44-9891-9C4CFEBB87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895376"/>
              </p:ext>
            </p:extLst>
          </p:nvPr>
        </p:nvGraphicFramePr>
        <p:xfrm>
          <a:off x="1303468" y="18348743"/>
          <a:ext cx="13228320" cy="11954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8320">
                  <a:extLst>
                    <a:ext uri="{9D8B030D-6E8A-4147-A177-3AD203B41FA5}">
                      <a16:colId xmlns:a16="http://schemas.microsoft.com/office/drawing/2014/main" val="66476355"/>
                    </a:ext>
                  </a:extLst>
                </a:gridCol>
              </a:tblGrid>
              <a:tr h="191451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Data Acquisition System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031505"/>
                  </a:ext>
                </a:extLst>
              </a:tr>
              <a:tr h="10039737">
                <a:tc>
                  <a:txBody>
                    <a:bodyPr/>
                    <a:lstStyle/>
                    <a:p>
                      <a:r>
                        <a:rPr lang="en-AU" dirty="0"/>
                        <a:t>Open-source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63033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0B68092-DA46-FC4C-8C03-FF38CA97F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769803"/>
              </p:ext>
            </p:extLst>
          </p:nvPr>
        </p:nvGraphicFramePr>
        <p:xfrm>
          <a:off x="14713515" y="4585055"/>
          <a:ext cx="14464170" cy="11954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4170">
                  <a:extLst>
                    <a:ext uri="{9D8B030D-6E8A-4147-A177-3AD203B41FA5}">
                      <a16:colId xmlns:a16="http://schemas.microsoft.com/office/drawing/2014/main" val="3016031413"/>
                    </a:ext>
                  </a:extLst>
                </a:gridCol>
              </a:tblGrid>
              <a:tr h="191451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Open-source &amp; Collaboration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818471"/>
                  </a:ext>
                </a:extLst>
              </a:tr>
              <a:tr h="10039737">
                <a:tc>
                  <a:txBody>
                    <a:bodyPr/>
                    <a:lstStyle/>
                    <a:p>
                      <a:r>
                        <a:rPr lang="en-AU" dirty="0" err="1"/>
                        <a:t>Github</a:t>
                      </a:r>
                      <a:endParaRPr lang="en-AU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612100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5C9F719C-F13A-194A-AAFA-393AAA9765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26067" y="12266973"/>
            <a:ext cx="12395522" cy="9274348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E16DFFAD-BB57-3E4D-83DF-C65E8E2EAC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955154"/>
              </p:ext>
            </p:extLst>
          </p:nvPr>
        </p:nvGraphicFramePr>
        <p:xfrm>
          <a:off x="29677412" y="4673756"/>
          <a:ext cx="13228320" cy="11954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8320">
                  <a:extLst>
                    <a:ext uri="{9D8B030D-6E8A-4147-A177-3AD203B41FA5}">
                      <a16:colId xmlns:a16="http://schemas.microsoft.com/office/drawing/2014/main" val="66476355"/>
                    </a:ext>
                  </a:extLst>
                </a:gridCol>
              </a:tblGrid>
              <a:tr h="191451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Software &amp; Documentation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031505"/>
                  </a:ext>
                </a:extLst>
              </a:tr>
              <a:tr h="10039737">
                <a:tc>
                  <a:txBody>
                    <a:bodyPr/>
                    <a:lstStyle/>
                    <a:p>
                      <a:r>
                        <a:rPr lang="en-AU" dirty="0"/>
                        <a:t>Camera API</a:t>
                      </a:r>
                    </a:p>
                    <a:p>
                      <a:r>
                        <a:rPr lang="en-AU" dirty="0"/>
                        <a:t>Calibration</a:t>
                      </a:r>
                    </a:p>
                    <a:p>
                      <a:r>
                        <a:rPr lang="en-AU" dirty="0"/>
                        <a:t>Install guide, tutorials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630339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408629D2-D2F6-E246-AEF0-F25A0DAAA3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461306"/>
              </p:ext>
            </p:extLst>
          </p:nvPr>
        </p:nvGraphicFramePr>
        <p:xfrm>
          <a:off x="15183613" y="20108360"/>
          <a:ext cx="14464170" cy="11954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4170">
                  <a:extLst>
                    <a:ext uri="{9D8B030D-6E8A-4147-A177-3AD203B41FA5}">
                      <a16:colId xmlns:a16="http://schemas.microsoft.com/office/drawing/2014/main" val="3016031413"/>
                    </a:ext>
                  </a:extLst>
                </a:gridCol>
              </a:tblGrid>
              <a:tr h="191451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Remote Sensing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818471"/>
                  </a:ext>
                </a:extLst>
              </a:tr>
              <a:tr h="10039737">
                <a:tc>
                  <a:txBody>
                    <a:bodyPr/>
                    <a:lstStyle/>
                    <a:p>
                      <a:r>
                        <a:rPr lang="en-AU" dirty="0"/>
                        <a:t>Drone</a:t>
                      </a:r>
                    </a:p>
                    <a:p>
                      <a:r>
                        <a:rPr lang="en-AU" dirty="0"/>
                        <a:t>Atmos</a:t>
                      </a:r>
                    </a:p>
                    <a:p>
                      <a:r>
                        <a:rPr lang="en-AU" dirty="0"/>
                        <a:t>Georeferencing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612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7054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3D098-3BF2-B841-AC12-0AC68A62A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2BE98-ABF3-A64F-9B01-EB4D86B1E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D37FCB1-7E1F-1145-8DBF-1889AD4B7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152" y="731521"/>
            <a:ext cx="24761952" cy="2312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850DAE-EA48-6F4D-A399-0FF1F8062967}"/>
              </a:ext>
            </a:extLst>
          </p:cNvPr>
          <p:cNvSpPr txBox="1"/>
          <p:nvPr/>
        </p:nvSpPr>
        <p:spPr>
          <a:xfrm>
            <a:off x="30861000" y="1752607"/>
            <a:ext cx="24003000" cy="20036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5400" dirty="0" err="1"/>
              <a:t>colourName</a:t>
            </a:r>
            <a:r>
              <a:rPr lang="en-AU" sz="5400" dirty="0"/>
              <a:t>	R	G	B	hex</a:t>
            </a:r>
          </a:p>
          <a:p>
            <a:r>
              <a:rPr lang="en-AU" sz="5400" dirty="0" err="1"/>
              <a:t>AccentBlue</a:t>
            </a:r>
            <a:r>
              <a:rPr lang="en-AU" sz="5400" dirty="0"/>
              <a:t>	1	72	164	#0148A4</a:t>
            </a:r>
          </a:p>
          <a:p>
            <a:r>
              <a:rPr lang="en-AU" sz="5400" dirty="0" err="1"/>
              <a:t>AccentGrey</a:t>
            </a:r>
            <a:r>
              <a:rPr lang="en-AU" sz="5400" dirty="0"/>
              <a:t>	241	241	241	#F1F1F1</a:t>
            </a:r>
          </a:p>
          <a:p>
            <a:r>
              <a:rPr lang="en-AU" sz="5400" dirty="0" err="1"/>
              <a:t>AccentYellow</a:t>
            </a:r>
            <a:r>
              <a:rPr lang="en-AU" sz="5400" dirty="0"/>
              <a:t>	255	184	0	#FFB800</a:t>
            </a:r>
          </a:p>
          <a:p>
            <a:r>
              <a:rPr lang="en-AU" sz="5400" dirty="0" err="1"/>
              <a:t>MasterbrandBlack</a:t>
            </a:r>
            <a:r>
              <a:rPr lang="en-AU" sz="5400" dirty="0"/>
              <a:t>	10	10	10	#0A0A0A</a:t>
            </a:r>
          </a:p>
          <a:p>
            <a:r>
              <a:rPr lang="en-AU" sz="5400" dirty="0" err="1"/>
              <a:t>MasterbrandCharcoal</a:t>
            </a:r>
            <a:r>
              <a:rPr lang="en-AU" sz="5400" dirty="0"/>
              <a:t>	66	66	66	#424242</a:t>
            </a:r>
          </a:p>
          <a:p>
            <a:r>
              <a:rPr lang="en-AU" sz="5400" dirty="0" err="1"/>
              <a:t>MasterbrandOchre</a:t>
            </a:r>
            <a:r>
              <a:rPr lang="en-AU" sz="5400" dirty="0"/>
              <a:t>	230	70	38	#E64626</a:t>
            </a:r>
          </a:p>
          <a:p>
            <a:r>
              <a:rPr lang="en-AU" sz="5400" dirty="0" err="1"/>
              <a:t>MasterbrandWhite</a:t>
            </a:r>
            <a:r>
              <a:rPr lang="en-AU" sz="5400" dirty="0"/>
              <a:t>	255	255	255	#FFFFFF</a:t>
            </a:r>
          </a:p>
          <a:p>
            <a:r>
              <a:rPr lang="en-AU" sz="5400" dirty="0" err="1"/>
              <a:t>SecondaryBeige</a:t>
            </a:r>
            <a:r>
              <a:rPr lang="en-AU" sz="5400" dirty="0"/>
              <a:t>	253	202	144	#FDCA90</a:t>
            </a:r>
          </a:p>
          <a:p>
            <a:r>
              <a:rPr lang="en-AU" sz="5400" dirty="0" err="1"/>
              <a:t>SecondaryBlue</a:t>
            </a:r>
            <a:r>
              <a:rPr lang="en-AU" sz="5400" dirty="0"/>
              <a:t>	78	152	211	#4E98D3</a:t>
            </a:r>
          </a:p>
          <a:p>
            <a:r>
              <a:rPr lang="en-AU" sz="5400" dirty="0" err="1"/>
              <a:t>SecondaryDarkGreen</a:t>
            </a:r>
            <a:r>
              <a:rPr lang="en-AU" sz="5400" dirty="0"/>
              <a:t>	0	126	59	#007E3B</a:t>
            </a:r>
          </a:p>
          <a:p>
            <a:r>
              <a:rPr lang="en-AU" sz="5400" dirty="0" err="1"/>
              <a:t>SecondaryDarkSeafoam</a:t>
            </a:r>
            <a:r>
              <a:rPr lang="en-AU" sz="5400" dirty="0"/>
              <a:t>	0	164	133	#00A485</a:t>
            </a:r>
          </a:p>
          <a:p>
            <a:r>
              <a:rPr lang="en-AU" sz="5400" dirty="0" err="1"/>
              <a:t>SecondaryIvory</a:t>
            </a:r>
            <a:r>
              <a:rPr lang="en-AU" sz="5400" dirty="0"/>
              <a:t>	248	239	221	#F8EFDD</a:t>
            </a:r>
          </a:p>
          <a:p>
            <a:r>
              <a:rPr lang="en-AU" sz="5400" dirty="0" err="1"/>
              <a:t>SecondaryLemon</a:t>
            </a:r>
            <a:r>
              <a:rPr lang="en-AU" sz="5400" dirty="0"/>
              <a:t>	251	243	141	#FBF38D</a:t>
            </a:r>
          </a:p>
          <a:p>
            <a:r>
              <a:rPr lang="en-AU" sz="5400" dirty="0" err="1"/>
              <a:t>SecondaryLightBlue</a:t>
            </a:r>
            <a:r>
              <a:rPr lang="en-AU" sz="5400" dirty="0"/>
              <a:t>	145	189	229	#91BDE5</a:t>
            </a:r>
          </a:p>
          <a:p>
            <a:r>
              <a:rPr lang="en-AU" sz="5400" dirty="0" err="1"/>
              <a:t>SecondaryLightGreen</a:t>
            </a:r>
            <a:r>
              <a:rPr lang="en-AU" sz="5400" dirty="0"/>
              <a:t>	189	220	150	#BDDC96</a:t>
            </a:r>
          </a:p>
          <a:p>
            <a:r>
              <a:rPr lang="en-AU" sz="5400" dirty="0" err="1"/>
              <a:t>SecondaryLightPink</a:t>
            </a:r>
            <a:r>
              <a:rPr lang="en-AU" sz="5400" dirty="0"/>
              <a:t>	248	185	204	#F8B9CC</a:t>
            </a:r>
          </a:p>
          <a:p>
            <a:r>
              <a:rPr lang="en-AU" sz="5400" dirty="0" err="1"/>
              <a:t>SecondaryLightSeafoam</a:t>
            </a:r>
            <a:r>
              <a:rPr lang="en-AU" sz="5400" dirty="0"/>
              <a:t>	104	198	182	#68C6B6</a:t>
            </a:r>
          </a:p>
          <a:p>
            <a:r>
              <a:rPr lang="en-AU" sz="5400" dirty="0" err="1"/>
              <a:t>SecondaryLilac</a:t>
            </a:r>
            <a:r>
              <a:rPr lang="en-AU" sz="5400" dirty="0"/>
              <a:t>	184	150	198	#B896C6</a:t>
            </a:r>
          </a:p>
          <a:p>
            <a:r>
              <a:rPr lang="en-AU" sz="5400" dirty="0" err="1"/>
              <a:t>SecondaryMaroon</a:t>
            </a:r>
            <a:r>
              <a:rPr lang="en-AU" sz="5400" dirty="0"/>
              <a:t>	122	32	0	#7A2000</a:t>
            </a:r>
          </a:p>
          <a:p>
            <a:r>
              <a:rPr lang="en-AU" sz="5400" dirty="0" err="1"/>
              <a:t>SecondaryOrange</a:t>
            </a:r>
            <a:r>
              <a:rPr lang="en-AU" sz="5400" dirty="0"/>
              <a:t>	249	161	52	#F9A134</a:t>
            </a:r>
          </a:p>
          <a:p>
            <a:r>
              <a:rPr lang="en-AU" sz="5400" dirty="0" err="1"/>
              <a:t>SecondaryPeach</a:t>
            </a:r>
            <a:r>
              <a:rPr lang="en-AU" sz="5400" dirty="0"/>
              <a:t>	247	156	114	#F79C72</a:t>
            </a:r>
          </a:p>
          <a:p>
            <a:r>
              <a:rPr lang="en-AU" sz="5400" dirty="0" err="1"/>
              <a:t>SecondaryPink</a:t>
            </a:r>
            <a:r>
              <a:rPr lang="en-AU" sz="5400" dirty="0"/>
              <a:t>	214	81	157	#D6519D</a:t>
            </a:r>
          </a:p>
          <a:p>
            <a:r>
              <a:rPr lang="en-AU" sz="5400" dirty="0" err="1"/>
              <a:t>SecondaryPurple</a:t>
            </a:r>
            <a:r>
              <a:rPr lang="en-AU" sz="5400" dirty="0"/>
              <a:t>	127	63	152	#7F3F98</a:t>
            </a:r>
          </a:p>
        </p:txBody>
      </p:sp>
    </p:spTree>
    <p:extLst>
      <p:ext uri="{BB962C8B-B14F-4D97-AF65-F5344CB8AC3E}">
        <p14:creationId xmlns:p14="http://schemas.microsoft.com/office/powerpoint/2010/main" val="329932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DD0501B-908E-5944-A365-D4139AC71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620" y="9270839"/>
            <a:ext cx="33994240" cy="128898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9B2E20-DD01-DC41-8A5E-EBC23B616C10}"/>
              </a:ext>
            </a:extLst>
          </p:cNvPr>
          <p:cNvSpPr txBox="1"/>
          <p:nvPr/>
        </p:nvSpPr>
        <p:spPr>
          <a:xfrm>
            <a:off x="10133160" y="11464471"/>
            <a:ext cx="502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5400" dirty="0"/>
              <a:t>Saturating beam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A5A42B-1587-AA41-8F89-782F0706AF05}"/>
              </a:ext>
            </a:extLst>
          </p:cNvPr>
          <p:cNvSpPr txBox="1"/>
          <p:nvPr/>
        </p:nvSpPr>
        <p:spPr>
          <a:xfrm>
            <a:off x="16404680" y="12881937"/>
            <a:ext cx="502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5400" dirty="0"/>
              <a:t>Actinic light 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20152C-2703-3A4C-9B07-195DC9202727}"/>
              </a:ext>
            </a:extLst>
          </p:cNvPr>
          <p:cNvSpPr txBox="1"/>
          <p:nvPr/>
        </p:nvSpPr>
        <p:spPr>
          <a:xfrm>
            <a:off x="29230320" y="14295537"/>
            <a:ext cx="502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5400" dirty="0"/>
              <a:t>Saturating beam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1792D3-947F-C648-AB43-544FEA378ABC}"/>
              </a:ext>
            </a:extLst>
          </p:cNvPr>
          <p:cNvSpPr txBox="1"/>
          <p:nvPr/>
        </p:nvSpPr>
        <p:spPr>
          <a:xfrm>
            <a:off x="36195000" y="17091839"/>
            <a:ext cx="502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5400" dirty="0"/>
              <a:t>Actinic light off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550152F-2F8B-B641-8227-7F4ABC3ED61A}"/>
                  </a:ext>
                </a:extLst>
              </p14:cNvPr>
              <p14:cNvContentPartPr/>
              <p14:nvPr/>
            </p14:nvContentPartPr>
            <p14:xfrm>
              <a:off x="12143400" y="12387801"/>
              <a:ext cx="1008720" cy="2267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550152F-2F8B-B641-8227-7F4ABC3ED61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34760" y="12378801"/>
                <a:ext cx="1026360" cy="22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9F20AF9-DDAB-F54E-96EB-23DDCB187871}"/>
                  </a:ext>
                </a:extLst>
              </p14:cNvPr>
              <p14:cNvContentPartPr/>
              <p14:nvPr/>
            </p14:nvContentPartPr>
            <p14:xfrm>
              <a:off x="15429440" y="12881937"/>
              <a:ext cx="975240" cy="1337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9F20AF9-DDAB-F54E-96EB-23DDCB18787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420800" y="12872937"/>
                <a:ext cx="992880" cy="13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6FAF320-01A1-7C4D-B3DB-D3FDD9AF0B07}"/>
                  </a:ext>
                </a:extLst>
              </p14:cNvPr>
              <p14:cNvContentPartPr/>
              <p14:nvPr/>
            </p14:nvContentPartPr>
            <p14:xfrm>
              <a:off x="35641800" y="16248600"/>
              <a:ext cx="2471400" cy="1899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6FAF320-01A1-7C4D-B3DB-D3FDD9AF0B0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632800" y="16239960"/>
                <a:ext cx="2489040" cy="19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3A4E93B-112D-CC4B-8C43-30B05E9D6721}"/>
                  </a:ext>
                </a:extLst>
              </p14:cNvPr>
              <p14:cNvContentPartPr/>
              <p14:nvPr/>
            </p14:nvContentPartPr>
            <p14:xfrm>
              <a:off x="30421560" y="15218867"/>
              <a:ext cx="1323360" cy="1935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3A4E93B-112D-CC4B-8C43-30B05E9D672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412560" y="15210227"/>
                <a:ext cx="1341000" cy="195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7695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9153</TotalTime>
  <Words>615</Words>
  <Application>Microsoft Macintosh PowerPoint</Application>
  <PresentationFormat>Custom</PresentationFormat>
  <Paragraphs>90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Yiwei Mao</dc:creator>
  <cp:lastModifiedBy>Yiwei Mao</cp:lastModifiedBy>
  <cp:revision>5</cp:revision>
  <dcterms:created xsi:type="dcterms:W3CDTF">2023-10-19T18:17:17Z</dcterms:created>
  <dcterms:modified xsi:type="dcterms:W3CDTF">2023-11-19T22:00:28Z</dcterms:modified>
</cp:coreProperties>
</file>